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57" r:id="rId4"/>
    <p:sldId id="259" r:id="rId5"/>
    <p:sldId id="261" r:id="rId6"/>
    <p:sldId id="262" r:id="rId7"/>
    <p:sldId id="270" r:id="rId8"/>
    <p:sldId id="271" r:id="rId9"/>
    <p:sldId id="263" r:id="rId10"/>
    <p:sldId id="264" r:id="rId11"/>
    <p:sldId id="265" r:id="rId12"/>
    <p:sldId id="266" r:id="rId13"/>
    <p:sldId id="269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4" roundtripDataSignature="AMtx7mjNbLxOdvDJxCjNOlW2KO9iV6IH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hyperlink" Target="https://finance.yahoo.com/quote/F/history?p=F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hyperlink" Target="https://finance.yahoo.com/quote/F/history?p=F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3D9F6C-8416-45C4-B61B-8A846A248AF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E9CAF36-562E-44AB-AB88-1E78BA62AE03}">
      <dgm:prSet custT="1"/>
      <dgm:spPr/>
      <dgm:t>
        <a:bodyPr/>
        <a:lstStyle/>
        <a:p>
          <a:r>
            <a:rPr lang="en-US" sz="1400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Yahoo finance provides data for each company stock value</a:t>
          </a:r>
          <a:endParaRPr lang="en-US" sz="1400" dirty="0">
            <a:solidFill>
              <a:schemeClr val="bg2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9F13219-B57F-45BC-9ECC-8FEDF7BEDACC}" type="parTrans" cxnId="{7F846E75-D141-402A-9589-003F6BA8D936}">
      <dgm:prSet/>
      <dgm:spPr/>
      <dgm:t>
        <a:bodyPr/>
        <a:lstStyle/>
        <a:p>
          <a:endParaRPr lang="en-US" sz="2400"/>
        </a:p>
      </dgm:t>
    </dgm:pt>
    <dgm:pt modelId="{C2513D8D-9FDD-462A-B3D6-847C66D33A57}" type="sibTrans" cxnId="{7F846E75-D141-402A-9589-003F6BA8D936}">
      <dgm:prSet/>
      <dgm:spPr/>
      <dgm:t>
        <a:bodyPr/>
        <a:lstStyle/>
        <a:p>
          <a:endParaRPr lang="en-US" sz="2400"/>
        </a:p>
      </dgm:t>
    </dgm:pt>
    <dgm:pt modelId="{A67055E1-5557-4AB2-B7A7-F6A6914ED868}">
      <dgm:prSet custT="1"/>
      <dgm:spPr/>
      <dgm:t>
        <a:bodyPr/>
        <a:lstStyle/>
        <a:p>
          <a:r>
            <a:rPr lang="en-US" sz="1400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1"/>
            </a:rPr>
            <a:t>https://finance.yahoo.com/quote/F/history?p=F</a:t>
          </a:r>
          <a:endParaRPr lang="en-US" sz="1400" dirty="0">
            <a:solidFill>
              <a:schemeClr val="bg2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A8B2D9-F377-459D-87A6-E293D2B332C2}" type="parTrans" cxnId="{91FE5C1B-C8F4-483A-B8F1-0B59087DD03A}">
      <dgm:prSet/>
      <dgm:spPr/>
      <dgm:t>
        <a:bodyPr/>
        <a:lstStyle/>
        <a:p>
          <a:endParaRPr lang="en-US" sz="2400"/>
        </a:p>
      </dgm:t>
    </dgm:pt>
    <dgm:pt modelId="{4AEC7121-EFF9-41B1-B155-D968D829F76B}" type="sibTrans" cxnId="{91FE5C1B-C8F4-483A-B8F1-0B59087DD03A}">
      <dgm:prSet/>
      <dgm:spPr/>
      <dgm:t>
        <a:bodyPr/>
        <a:lstStyle/>
        <a:p>
          <a:endParaRPr lang="en-US" sz="2400"/>
        </a:p>
      </dgm:t>
    </dgm:pt>
    <dgm:pt modelId="{53C4F4B1-8B1A-4817-9176-5321E2DDFCBC}" type="pres">
      <dgm:prSet presAssocID="{5E3D9F6C-8416-45C4-B61B-8A846A248AF1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9D02B28-347C-4F80-A17B-38C0D4360560}" type="pres">
      <dgm:prSet presAssocID="{5E3D9F6C-8416-45C4-B61B-8A846A248AF1}" presName="container" presStyleCnt="0">
        <dgm:presLayoutVars>
          <dgm:dir/>
          <dgm:resizeHandles val="exact"/>
        </dgm:presLayoutVars>
      </dgm:prSet>
      <dgm:spPr/>
    </dgm:pt>
    <dgm:pt modelId="{6614E323-2424-4849-A92C-5BA64682307C}" type="pres">
      <dgm:prSet presAssocID="{1E9CAF36-562E-44AB-AB88-1E78BA62AE03}" presName="compNode" presStyleCnt="0"/>
      <dgm:spPr/>
    </dgm:pt>
    <dgm:pt modelId="{946FD59C-3742-4CBE-BF13-5B245E033733}" type="pres">
      <dgm:prSet presAssocID="{1E9CAF36-562E-44AB-AB88-1E78BA62AE03}" presName="iconBgRect" presStyleLbl="bgShp" presStyleIdx="0" presStyleCnt="2"/>
      <dgm:spPr>
        <a:solidFill>
          <a:schemeClr val="tx1"/>
        </a:solidFill>
      </dgm:spPr>
      <dgm:t>
        <a:bodyPr/>
        <a:lstStyle/>
        <a:p>
          <a:endParaRPr lang="ru-RU"/>
        </a:p>
      </dgm:t>
    </dgm:pt>
    <dgm:pt modelId="{27BD8209-745B-48CB-AF00-E8D7D613D640}" type="pres">
      <dgm:prSet presAssocID="{1E9CAF36-562E-44AB-AB88-1E78BA62AE03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ru-RU"/>
        </a:p>
      </dgm:t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2D1B64B-9DF2-4BA5-BB9B-4CD434D9C7C0}" type="pres">
      <dgm:prSet presAssocID="{1E9CAF36-562E-44AB-AB88-1E78BA62AE03}" presName="spaceRect" presStyleCnt="0"/>
      <dgm:spPr/>
    </dgm:pt>
    <dgm:pt modelId="{00C00900-90C5-4381-BF4F-5B40BDBF6A9C}" type="pres">
      <dgm:prSet presAssocID="{1E9CAF36-562E-44AB-AB88-1E78BA62AE03}" presName="textRect" presStyleLbl="revTx" presStyleIdx="0" presStyleCnt="2">
        <dgm:presLayoutVars>
          <dgm:chMax val="1"/>
          <dgm:chPref val="1"/>
        </dgm:presLayoutVars>
      </dgm:prSet>
      <dgm:spPr/>
      <dgm:t>
        <a:bodyPr/>
        <a:lstStyle/>
        <a:p>
          <a:endParaRPr lang="ru-RU"/>
        </a:p>
      </dgm:t>
    </dgm:pt>
    <dgm:pt modelId="{00E021A8-4D19-4FA7-B5FE-8606A444A747}" type="pres">
      <dgm:prSet presAssocID="{C2513D8D-9FDD-462A-B3D6-847C66D33A57}" presName="sibTrans" presStyleLbl="sibTrans2D1" presStyleIdx="0" presStyleCnt="0"/>
      <dgm:spPr/>
      <dgm:t>
        <a:bodyPr/>
        <a:lstStyle/>
        <a:p>
          <a:endParaRPr lang="ru-RU"/>
        </a:p>
      </dgm:t>
    </dgm:pt>
    <dgm:pt modelId="{5AD38064-5C7C-4ACB-84E7-3C93C3F66DE2}" type="pres">
      <dgm:prSet presAssocID="{A67055E1-5557-4AB2-B7A7-F6A6914ED868}" presName="compNode" presStyleCnt="0"/>
      <dgm:spPr/>
    </dgm:pt>
    <dgm:pt modelId="{1408BB08-F83B-4987-A31B-81DD00E750E5}" type="pres">
      <dgm:prSet presAssocID="{A67055E1-5557-4AB2-B7A7-F6A6914ED868}" presName="iconBgRect" presStyleLbl="bgShp" presStyleIdx="1" presStyleCnt="2" custLinFactNeighborX="48882"/>
      <dgm:spPr>
        <a:solidFill>
          <a:schemeClr val="tx1"/>
        </a:solidFill>
      </dgm:spPr>
      <dgm:t>
        <a:bodyPr/>
        <a:lstStyle/>
        <a:p>
          <a:endParaRPr lang="ru-RU"/>
        </a:p>
      </dgm:t>
    </dgm:pt>
    <dgm:pt modelId="{8F563C91-3A54-4E30-BB67-9063F3F84136}" type="pres">
      <dgm:prSet presAssocID="{A67055E1-5557-4AB2-B7A7-F6A6914ED868}" presName="iconRect" presStyleLbl="node1" presStyleIdx="1" presStyleCnt="2" custLinFactNeighborX="8428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ru-RU"/>
        </a:p>
      </dgm:t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45F973D6-DE1A-4C11-96A2-5DB9A8B28582}" type="pres">
      <dgm:prSet presAssocID="{A67055E1-5557-4AB2-B7A7-F6A6914ED868}" presName="spaceRect" presStyleCnt="0"/>
      <dgm:spPr/>
    </dgm:pt>
    <dgm:pt modelId="{7F422A1B-3FB1-4D15-B59F-39731180BB86}" type="pres">
      <dgm:prSet presAssocID="{A67055E1-5557-4AB2-B7A7-F6A6914ED868}" presName="textRect" presStyleLbl="revTx" presStyleIdx="1" presStyleCnt="2" custScaleX="120758" custLinFactNeighborX="28790">
        <dgm:presLayoutVars>
          <dgm:chMax val="1"/>
          <dgm:chPref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1FE5C1B-C8F4-483A-B8F1-0B59087DD03A}" srcId="{5E3D9F6C-8416-45C4-B61B-8A846A248AF1}" destId="{A67055E1-5557-4AB2-B7A7-F6A6914ED868}" srcOrd="1" destOrd="0" parTransId="{C6A8B2D9-F377-459D-87A6-E293D2B332C2}" sibTransId="{4AEC7121-EFF9-41B1-B155-D968D829F76B}"/>
    <dgm:cxn modelId="{7F846E75-D141-402A-9589-003F6BA8D936}" srcId="{5E3D9F6C-8416-45C4-B61B-8A846A248AF1}" destId="{1E9CAF36-562E-44AB-AB88-1E78BA62AE03}" srcOrd="0" destOrd="0" parTransId="{39F13219-B57F-45BC-9ECC-8FEDF7BEDACC}" sibTransId="{C2513D8D-9FDD-462A-B3D6-847C66D33A57}"/>
    <dgm:cxn modelId="{69472E14-F37B-4AE3-B035-5008CBA1EFE0}" type="presOf" srcId="{1E9CAF36-562E-44AB-AB88-1E78BA62AE03}" destId="{00C00900-90C5-4381-BF4F-5B40BDBF6A9C}" srcOrd="0" destOrd="0" presId="urn:microsoft.com/office/officeart/2018/2/layout/IconCircleList"/>
    <dgm:cxn modelId="{6B2A538F-B8C1-448F-A588-DCA8C7820B02}" type="presOf" srcId="{A67055E1-5557-4AB2-B7A7-F6A6914ED868}" destId="{7F422A1B-3FB1-4D15-B59F-39731180BB86}" srcOrd="0" destOrd="0" presId="urn:microsoft.com/office/officeart/2018/2/layout/IconCircleList"/>
    <dgm:cxn modelId="{790FE461-FD6E-4243-9908-039968B3E32A}" type="presOf" srcId="{5E3D9F6C-8416-45C4-B61B-8A846A248AF1}" destId="{53C4F4B1-8B1A-4817-9176-5321E2DDFCBC}" srcOrd="0" destOrd="0" presId="urn:microsoft.com/office/officeart/2018/2/layout/IconCircleList"/>
    <dgm:cxn modelId="{CB9D43B1-CC8A-4BE3-A226-2BB9E15BBB2D}" type="presOf" srcId="{C2513D8D-9FDD-462A-B3D6-847C66D33A57}" destId="{00E021A8-4D19-4FA7-B5FE-8606A444A747}" srcOrd="0" destOrd="0" presId="urn:microsoft.com/office/officeart/2018/2/layout/IconCircleList"/>
    <dgm:cxn modelId="{598BE4BB-6B81-413B-B665-BD6BA43AF345}" type="presParOf" srcId="{53C4F4B1-8B1A-4817-9176-5321E2DDFCBC}" destId="{C9D02B28-347C-4F80-A17B-38C0D4360560}" srcOrd="0" destOrd="0" presId="urn:microsoft.com/office/officeart/2018/2/layout/IconCircleList"/>
    <dgm:cxn modelId="{2ADAA466-E845-4B00-A22F-CA33D3920AB3}" type="presParOf" srcId="{C9D02B28-347C-4F80-A17B-38C0D4360560}" destId="{6614E323-2424-4849-A92C-5BA64682307C}" srcOrd="0" destOrd="0" presId="urn:microsoft.com/office/officeart/2018/2/layout/IconCircleList"/>
    <dgm:cxn modelId="{F4885ACF-C83A-4D3E-8D5A-C837B0C3182B}" type="presParOf" srcId="{6614E323-2424-4849-A92C-5BA64682307C}" destId="{946FD59C-3742-4CBE-BF13-5B245E033733}" srcOrd="0" destOrd="0" presId="urn:microsoft.com/office/officeart/2018/2/layout/IconCircleList"/>
    <dgm:cxn modelId="{19268319-1472-42CD-806E-512F5F51A5E1}" type="presParOf" srcId="{6614E323-2424-4849-A92C-5BA64682307C}" destId="{27BD8209-745B-48CB-AF00-E8D7D613D640}" srcOrd="1" destOrd="0" presId="urn:microsoft.com/office/officeart/2018/2/layout/IconCircleList"/>
    <dgm:cxn modelId="{CE5EE324-2D07-4742-BAB4-7C9EA0D6D9A4}" type="presParOf" srcId="{6614E323-2424-4849-A92C-5BA64682307C}" destId="{F2D1B64B-9DF2-4BA5-BB9B-4CD434D9C7C0}" srcOrd="2" destOrd="0" presId="urn:microsoft.com/office/officeart/2018/2/layout/IconCircleList"/>
    <dgm:cxn modelId="{D735D31D-A480-477C-A30B-A42C4FA7B181}" type="presParOf" srcId="{6614E323-2424-4849-A92C-5BA64682307C}" destId="{00C00900-90C5-4381-BF4F-5B40BDBF6A9C}" srcOrd="3" destOrd="0" presId="urn:microsoft.com/office/officeart/2018/2/layout/IconCircleList"/>
    <dgm:cxn modelId="{C9035261-4C73-4164-AA0B-FF4C80F350F9}" type="presParOf" srcId="{C9D02B28-347C-4F80-A17B-38C0D4360560}" destId="{00E021A8-4D19-4FA7-B5FE-8606A444A747}" srcOrd="1" destOrd="0" presId="urn:microsoft.com/office/officeart/2018/2/layout/IconCircleList"/>
    <dgm:cxn modelId="{10CD2283-0960-4EF3-AFE2-42EFBB7BD2F5}" type="presParOf" srcId="{C9D02B28-347C-4F80-A17B-38C0D4360560}" destId="{5AD38064-5C7C-4ACB-84E7-3C93C3F66DE2}" srcOrd="2" destOrd="0" presId="urn:microsoft.com/office/officeart/2018/2/layout/IconCircleList"/>
    <dgm:cxn modelId="{B4D6CBBB-10BC-4774-B0F9-44C9EC7B2850}" type="presParOf" srcId="{5AD38064-5C7C-4ACB-84E7-3C93C3F66DE2}" destId="{1408BB08-F83B-4987-A31B-81DD00E750E5}" srcOrd="0" destOrd="0" presId="urn:microsoft.com/office/officeart/2018/2/layout/IconCircleList"/>
    <dgm:cxn modelId="{AA9FC7DE-5A4A-49FC-9558-A4E3974E63BE}" type="presParOf" srcId="{5AD38064-5C7C-4ACB-84E7-3C93C3F66DE2}" destId="{8F563C91-3A54-4E30-BB67-9063F3F84136}" srcOrd="1" destOrd="0" presId="urn:microsoft.com/office/officeart/2018/2/layout/IconCircleList"/>
    <dgm:cxn modelId="{8DB30295-4FEF-4E7D-A804-3A3D8E8498B2}" type="presParOf" srcId="{5AD38064-5C7C-4ACB-84E7-3C93C3F66DE2}" destId="{45F973D6-DE1A-4C11-96A2-5DB9A8B28582}" srcOrd="2" destOrd="0" presId="urn:microsoft.com/office/officeart/2018/2/layout/IconCircleList"/>
    <dgm:cxn modelId="{2346219C-C044-4686-8218-7C3AA1B97121}" type="presParOf" srcId="{5AD38064-5C7C-4ACB-84E7-3C93C3F66DE2}" destId="{7F422A1B-3FB1-4D15-B59F-39731180BB8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6FD59C-3742-4CBE-BF13-5B245E033733}">
      <dsp:nvSpPr>
        <dsp:cNvPr id="0" name=""/>
        <dsp:cNvSpPr/>
      </dsp:nvSpPr>
      <dsp:spPr>
        <a:xfrm>
          <a:off x="794679" y="675821"/>
          <a:ext cx="880099" cy="880099"/>
        </a:xfrm>
        <a:prstGeom prst="ellipse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BD8209-745B-48CB-AF00-E8D7D613D640}">
      <dsp:nvSpPr>
        <dsp:cNvPr id="0" name=""/>
        <dsp:cNvSpPr/>
      </dsp:nvSpPr>
      <dsp:spPr>
        <a:xfrm>
          <a:off x="979500" y="860642"/>
          <a:ext cx="510457" cy="5104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C00900-90C5-4381-BF4F-5B40BDBF6A9C}">
      <dsp:nvSpPr>
        <dsp:cNvPr id="0" name=""/>
        <dsp:cNvSpPr/>
      </dsp:nvSpPr>
      <dsp:spPr>
        <a:xfrm>
          <a:off x="1863372" y="675821"/>
          <a:ext cx="2074521" cy="880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Yahoo finance provides data for each company stock value</a:t>
          </a:r>
          <a:endParaRPr lang="en-US" sz="1400" kern="1200" dirty="0">
            <a:solidFill>
              <a:schemeClr val="bg2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63372" y="675821"/>
        <a:ext cx="2074521" cy="880099"/>
      </dsp:txXfrm>
    </dsp:sp>
    <dsp:sp modelId="{1408BB08-F83B-4987-A31B-81DD00E750E5}">
      <dsp:nvSpPr>
        <dsp:cNvPr id="0" name=""/>
        <dsp:cNvSpPr/>
      </dsp:nvSpPr>
      <dsp:spPr>
        <a:xfrm>
          <a:off x="4729573" y="675821"/>
          <a:ext cx="880099" cy="880099"/>
        </a:xfrm>
        <a:prstGeom prst="ellipse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563C91-3A54-4E30-BB67-9063F3F84136}">
      <dsp:nvSpPr>
        <dsp:cNvPr id="0" name=""/>
        <dsp:cNvSpPr/>
      </dsp:nvSpPr>
      <dsp:spPr>
        <a:xfrm>
          <a:off x="4914398" y="860642"/>
          <a:ext cx="510457" cy="510457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422A1B-3FB1-4D15-B59F-39731180BB86}">
      <dsp:nvSpPr>
        <dsp:cNvPr id="0" name=""/>
        <dsp:cNvSpPr/>
      </dsp:nvSpPr>
      <dsp:spPr>
        <a:xfrm>
          <a:off x="5749995" y="675821"/>
          <a:ext cx="2505150" cy="880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6"/>
            </a:rPr>
            <a:t>https://finance.yahoo.com/quote/F/history?p=F</a:t>
          </a:r>
          <a:endParaRPr lang="en-US" sz="1400" kern="1200" dirty="0">
            <a:solidFill>
              <a:schemeClr val="bg2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749995" y="675821"/>
        <a:ext cx="2505150" cy="880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e88215f0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7e88215f0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" name="Google Shape;26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f3679786c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6f3679786c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f3679786c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g6f3679786c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930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315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f3679786c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6f3679786c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9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9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3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2"/>
          <p:cNvSpPr/>
          <p:nvPr/>
        </p:nvSpPr>
        <p:spPr>
          <a:xfrm>
            <a:off x="0" y="1265863"/>
            <a:ext cx="9144000" cy="528737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460950" y="265088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7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2" name="Google Shape;82;p3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3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3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6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6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36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3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8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6" name="Google Shape;106;p3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9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9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3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116" name="Google Shape;116;p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4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3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3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5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9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Predicting Ford stock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Google Shape;126;p1"/>
          <p:cNvSpPr txBox="1"/>
          <p:nvPr/>
        </p:nvSpPr>
        <p:spPr>
          <a:xfrm>
            <a:off x="390525" y="3140700"/>
            <a:ext cx="5797800" cy="20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Artem </a:t>
            </a:r>
            <a:r>
              <a:rPr lang="ru" sz="1800" dirty="0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Kulik</a:t>
            </a:r>
            <a:endParaRPr sz="1800" dirty="0">
              <a:solidFill>
                <a:schemeClr val="lt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"/>
          <p:cNvSpPr txBox="1">
            <a:spLocks noGrp="1"/>
          </p:cNvSpPr>
          <p:nvPr>
            <p:ph type="title"/>
          </p:nvPr>
        </p:nvSpPr>
        <p:spPr>
          <a:xfrm>
            <a:off x="460950" y="257238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76644" y="1477820"/>
            <a:ext cx="506037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 at risk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b="1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is a measure of the </a:t>
            </a:r>
            <a:r>
              <a:rPr lang="en-US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of loss for investments. It estimates how much a set of investments might lose (with a given probability), given normal market conditions, in a set time period such </a:t>
            </a:r>
            <a:r>
              <a:rPr lang="en-US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a day</a:t>
            </a:r>
            <a:r>
              <a:rPr lang="en-US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 smtClean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our case </a:t>
            </a:r>
            <a:r>
              <a:rPr lang="en-US" b="1" dirty="0" err="1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b="1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5% quantile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Картинки по запросу &quot;value at risk&quot;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6" t="4896" b="10789"/>
          <a:stretch/>
        </p:blipFill>
        <p:spPr bwMode="auto">
          <a:xfrm>
            <a:off x="4615039" y="2462645"/>
            <a:ext cx="4612089" cy="268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e88215f08_0_16"/>
          <p:cNvSpPr txBox="1">
            <a:spLocks noGrp="1"/>
          </p:cNvSpPr>
          <p:nvPr>
            <p:ph type="title"/>
          </p:nvPr>
        </p:nvSpPr>
        <p:spPr>
          <a:xfrm>
            <a:off x="460950" y="257238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70442" y="4005837"/>
            <a:ext cx="20262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was fragmented: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80% - Train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 - Test</a:t>
            </a:r>
          </a:p>
          <a:p>
            <a:endParaRPr lang="ru-RU" i="1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579143"/>
            <a:ext cx="4707029" cy="2243138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570442" y="1245457"/>
            <a:ext cx="19848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ARMA-GARCH model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570442" y="3330889"/>
            <a:ext cx="1693718" cy="1384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kumimoji="0" lang="en-US" altLang="ru-RU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(mean)</a:t>
            </a:r>
            <a:r>
              <a:rPr kumimoji="0" lang="ru-RU" altLang="ru-RU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-0.024493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028" y="2995072"/>
            <a:ext cx="4436971" cy="214842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5772062" y="2546823"/>
            <a:ext cx="29258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Generalized hyperbolic distribution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383" y="3169227"/>
            <a:ext cx="1919238" cy="19192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70" name="Google Shape;270;p13"/>
          <p:cNvSpPr/>
          <p:nvPr/>
        </p:nvSpPr>
        <p:spPr>
          <a:xfrm>
            <a:off x="1591600" y="1886511"/>
            <a:ext cx="29829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3"/>
          <p:cNvSpPr/>
          <p:nvPr/>
        </p:nvSpPr>
        <p:spPr>
          <a:xfrm>
            <a:off x="1529350" y="2484269"/>
            <a:ext cx="326100" cy="2805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3"/>
          <p:cNvSpPr/>
          <p:nvPr/>
        </p:nvSpPr>
        <p:spPr>
          <a:xfrm>
            <a:off x="1529350" y="3082026"/>
            <a:ext cx="326100" cy="2805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3"/>
          <p:cNvSpPr/>
          <p:nvPr/>
        </p:nvSpPr>
        <p:spPr>
          <a:xfrm>
            <a:off x="1529350" y="3679783"/>
            <a:ext cx="326100" cy="2805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rgbClr val="9E9E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5" name="Google Shape;275;p13"/>
          <p:cNvCxnSpPr>
            <a:stCxn id="271" idx="4"/>
            <a:endCxn id="272" idx="0"/>
          </p:cNvCxnSpPr>
          <p:nvPr/>
        </p:nvCxnSpPr>
        <p:spPr>
          <a:xfrm>
            <a:off x="1692400" y="2764769"/>
            <a:ext cx="0" cy="3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76" name="Google Shape;276;p13"/>
          <p:cNvCxnSpPr>
            <a:stCxn id="272" idx="4"/>
            <a:endCxn id="273" idx="0"/>
          </p:cNvCxnSpPr>
          <p:nvPr/>
        </p:nvCxnSpPr>
        <p:spPr>
          <a:xfrm>
            <a:off x="1692400" y="3362526"/>
            <a:ext cx="0" cy="3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78" name="Google Shape;278;p13"/>
          <p:cNvSpPr txBox="1"/>
          <p:nvPr/>
        </p:nvSpPr>
        <p:spPr>
          <a:xfrm>
            <a:off x="1529350" y="2411758"/>
            <a:ext cx="3261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1529350" y="3009473"/>
            <a:ext cx="3261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13"/>
          <p:cNvSpPr txBox="1"/>
          <p:nvPr/>
        </p:nvSpPr>
        <p:spPr>
          <a:xfrm>
            <a:off x="1529350" y="3607187"/>
            <a:ext cx="3261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13"/>
          <p:cNvSpPr txBox="1"/>
          <p:nvPr/>
        </p:nvSpPr>
        <p:spPr>
          <a:xfrm>
            <a:off x="2016702" y="2484280"/>
            <a:ext cx="30579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Data research</a:t>
            </a:r>
            <a:endParaRPr sz="12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13"/>
          <p:cNvSpPr txBox="1"/>
          <p:nvPr/>
        </p:nvSpPr>
        <p:spPr>
          <a:xfrm>
            <a:off x="1987700" y="2953029"/>
            <a:ext cx="29829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Applying the results on </a:t>
            </a:r>
            <a:r>
              <a:rPr lang="en-US" sz="1200" dirty="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different</a:t>
            </a:r>
            <a:r>
              <a:rPr lang="ru" sz="1200" dirty="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models and distributions</a:t>
            </a:r>
            <a:endParaRPr sz="11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13"/>
          <p:cNvSpPr txBox="1"/>
          <p:nvPr/>
        </p:nvSpPr>
        <p:spPr>
          <a:xfrm>
            <a:off x="1987700" y="3580030"/>
            <a:ext cx="31488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200" dirty="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Model comparison</a:t>
            </a:r>
            <a:endParaRPr lang="en-US" sz="12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6" name="Google Shape;286;p13"/>
          <p:cNvCxnSpPr/>
          <p:nvPr/>
        </p:nvCxnSpPr>
        <p:spPr>
          <a:xfrm>
            <a:off x="1693225" y="2196527"/>
            <a:ext cx="3351000" cy="78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1" name="Google Shape;291;p13"/>
          <p:cNvSpPr txBox="1"/>
          <p:nvPr/>
        </p:nvSpPr>
        <p:spPr>
          <a:xfrm>
            <a:off x="5977745" y="4208579"/>
            <a:ext cx="10533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400"/>
            </a:pPr>
            <a:r>
              <a:rPr lang="ru-RU"/>
              <a:t> 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2" name="Google Shape;292;p13"/>
          <p:cNvCxnSpPr/>
          <p:nvPr/>
        </p:nvCxnSpPr>
        <p:spPr>
          <a:xfrm rot="10800000" flipH="1">
            <a:off x="2082900" y="2888899"/>
            <a:ext cx="3070200" cy="9900"/>
          </a:xfrm>
          <a:prstGeom prst="straightConnector1">
            <a:avLst/>
          </a:prstGeom>
          <a:noFill/>
          <a:ln w="9525" cap="flat" cmpd="sng">
            <a:solidFill>
              <a:srgbClr val="9E9E9E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3" name="Google Shape;293;p13"/>
          <p:cNvCxnSpPr/>
          <p:nvPr/>
        </p:nvCxnSpPr>
        <p:spPr>
          <a:xfrm>
            <a:off x="2082900" y="3523410"/>
            <a:ext cx="3070200" cy="300"/>
          </a:xfrm>
          <a:prstGeom prst="straightConnector1">
            <a:avLst/>
          </a:prstGeom>
          <a:noFill/>
          <a:ln w="9525" cap="flat" cmpd="sng">
            <a:solidFill>
              <a:srgbClr val="9E9E9E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5" name="Google Shape;295;p13"/>
          <p:cNvCxnSpPr/>
          <p:nvPr/>
        </p:nvCxnSpPr>
        <p:spPr>
          <a:xfrm>
            <a:off x="5136401" y="2413940"/>
            <a:ext cx="7200" cy="2612400"/>
          </a:xfrm>
          <a:prstGeom prst="straightConnector1">
            <a:avLst/>
          </a:prstGeom>
          <a:noFill/>
          <a:ln w="28575" cap="flat" cmpd="sng">
            <a:solidFill>
              <a:srgbClr val="9E9E9E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298" name="Google Shape;29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9150" y="1796530"/>
            <a:ext cx="381000" cy="370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00" name="Google Shape;300;p13"/>
          <p:cNvSpPr txBox="1"/>
          <p:nvPr/>
        </p:nvSpPr>
        <p:spPr>
          <a:xfrm>
            <a:off x="740450" y="519525"/>
            <a:ext cx="2494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/>
          </a:p>
        </p:txBody>
      </p:sp>
      <p:sp>
        <p:nvSpPr>
          <p:cNvPr id="2" name="Прямоугольник 1"/>
          <p:cNvSpPr/>
          <p:nvPr/>
        </p:nvSpPr>
        <p:spPr>
          <a:xfrm>
            <a:off x="574648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74648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f3679786c_1_62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b="1">
                <a:solidFill>
                  <a:schemeClr val="lt1"/>
                </a:solidFill>
              </a:rPr>
              <a:t>Agenda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32" name="Google Shape;132;g6f3679786c_1_62"/>
          <p:cNvSpPr txBox="1">
            <a:spLocks noGrp="1"/>
          </p:cNvSpPr>
          <p:nvPr>
            <p:ph type="body" idx="2"/>
          </p:nvPr>
        </p:nvSpPr>
        <p:spPr>
          <a:xfrm>
            <a:off x="4672647" y="547799"/>
            <a:ext cx="4312800" cy="40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of the Art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phases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Predictions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Google Shape;133;g6f3679786c_1_62"/>
          <p:cNvSpPr txBox="1"/>
          <p:nvPr/>
        </p:nvSpPr>
        <p:spPr>
          <a:xfrm>
            <a:off x="786000" y="18306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Agenda</a:t>
            </a:r>
            <a:endParaRPr sz="4800" b="1"/>
          </a:p>
        </p:txBody>
      </p:sp>
      <p:pic>
        <p:nvPicPr>
          <p:cNvPr id="134" name="Google Shape;134;g6f3679786c_1_62"/>
          <p:cNvPicPr preferRelativeResize="0"/>
          <p:nvPr/>
        </p:nvPicPr>
        <p:blipFill rotWithShape="1">
          <a:blip r:embed="rId3">
            <a:alphaModFix/>
          </a:blip>
          <a:srcRect l="14137" r="27100"/>
          <a:stretch/>
        </p:blipFill>
        <p:spPr>
          <a:xfrm>
            <a:off x="5150" y="0"/>
            <a:ext cx="456172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6f3679786c_1_62"/>
          <p:cNvSpPr txBox="1"/>
          <p:nvPr/>
        </p:nvSpPr>
        <p:spPr>
          <a:xfrm>
            <a:off x="680225" y="11970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b="1" dirty="0">
                <a:solidFill>
                  <a:schemeClr val="lt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Agenda</a:t>
            </a:r>
            <a:endParaRPr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>
            <a:spLocks noGrp="1"/>
          </p:cNvSpPr>
          <p:nvPr>
            <p:ph type="title"/>
          </p:nvPr>
        </p:nvSpPr>
        <p:spPr>
          <a:xfrm>
            <a:off x="460950" y="481513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 </a:t>
            </a:r>
            <a:r>
              <a:rPr lang="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Art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C6E626BE-A4C4-4F61-A1D6-1E4569B68A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8044558"/>
              </p:ext>
            </p:extLst>
          </p:nvPr>
        </p:nvGraphicFramePr>
        <p:xfrm>
          <a:off x="230479" y="1044668"/>
          <a:ext cx="8452571" cy="2231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Рисунок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81695" y="2905611"/>
            <a:ext cx="6662305" cy="22378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6f3679786c_1_47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6f3679786c_1_47"/>
          <p:cNvSpPr txBox="1">
            <a:spLocks noGrp="1"/>
          </p:cNvSpPr>
          <p:nvPr>
            <p:ph type="title"/>
          </p:nvPr>
        </p:nvSpPr>
        <p:spPr>
          <a:xfrm>
            <a:off x="903150" y="662825"/>
            <a:ext cx="76413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: </a:t>
            </a:r>
            <a:r>
              <a:rPr lang="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algorithm </a:t>
            </a: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predicts return value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>
                <a:latin typeface="Times New Roman" panose="02020603050405020304" pitchFamily="18" charset="0"/>
                <a:cs typeface="Times New Roman" panose="02020603050405020304" pitchFamily="18" charset="0"/>
              </a:rPr>
              <a:t>Phases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5" name="Google Shape;185;p7"/>
          <p:cNvCxnSpPr/>
          <p:nvPr/>
        </p:nvCxnSpPr>
        <p:spPr>
          <a:xfrm flipH="1">
            <a:off x="219125" y="2822875"/>
            <a:ext cx="6000" cy="6114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7"/>
          <p:cNvSpPr txBox="1">
            <a:spLocks noGrp="1"/>
          </p:cNvSpPr>
          <p:nvPr>
            <p:ph type="title"/>
          </p:nvPr>
        </p:nvSpPr>
        <p:spPr>
          <a:xfrm>
            <a:off x="266555" y="2647950"/>
            <a:ext cx="1006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 sz="170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  <a:endParaRPr sz="170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Google Shape;187;p7"/>
          <p:cNvSpPr txBox="1">
            <a:spLocks noGrp="1"/>
          </p:cNvSpPr>
          <p:nvPr>
            <p:ph type="body" idx="1"/>
          </p:nvPr>
        </p:nvSpPr>
        <p:spPr>
          <a:xfrm>
            <a:off x="266550" y="2927738"/>
            <a:ext cx="16143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extracting and preprocessing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Google Shape;188;p7"/>
          <p:cNvCxnSpPr/>
          <p:nvPr/>
        </p:nvCxnSpPr>
        <p:spPr>
          <a:xfrm>
            <a:off x="1887675" y="2464375"/>
            <a:ext cx="8700" cy="952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9" name="Google Shape;189;p7"/>
          <p:cNvSpPr txBox="1">
            <a:spLocks noGrp="1"/>
          </p:cNvSpPr>
          <p:nvPr>
            <p:ph type="title"/>
          </p:nvPr>
        </p:nvSpPr>
        <p:spPr>
          <a:xfrm>
            <a:off x="1988081" y="2430775"/>
            <a:ext cx="886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 sz="170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2</a:t>
            </a:r>
            <a:endParaRPr sz="170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7"/>
          <p:cNvSpPr txBox="1">
            <a:spLocks noGrp="1"/>
          </p:cNvSpPr>
          <p:nvPr>
            <p:ph type="body" idx="1"/>
          </p:nvPr>
        </p:nvSpPr>
        <p:spPr>
          <a:xfrm>
            <a:off x="1988075" y="2744725"/>
            <a:ext cx="23007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dirty="0" smtClean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analysis, feature analytics</a:t>
            </a:r>
            <a:endParaRPr sz="1200" b="1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1" name="Google Shape;191;p7"/>
          <p:cNvCxnSpPr/>
          <p:nvPr/>
        </p:nvCxnSpPr>
        <p:spPr>
          <a:xfrm>
            <a:off x="4234300" y="2180350"/>
            <a:ext cx="17400" cy="1156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2" name="Google Shape;192;p7"/>
          <p:cNvSpPr txBox="1">
            <a:spLocks noGrp="1"/>
          </p:cNvSpPr>
          <p:nvPr>
            <p:ph type="title"/>
          </p:nvPr>
        </p:nvSpPr>
        <p:spPr>
          <a:xfrm>
            <a:off x="4294830" y="2082350"/>
            <a:ext cx="1006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 sz="170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3</a:t>
            </a:r>
            <a:endParaRPr sz="170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3" name="Google Shape;193;p7"/>
          <p:cNvGrpSpPr/>
          <p:nvPr/>
        </p:nvGrpSpPr>
        <p:grpSpPr>
          <a:xfrm>
            <a:off x="1880848" y="3219673"/>
            <a:ext cx="6376416" cy="1520400"/>
            <a:chOff x="1621073" y="3219673"/>
            <a:chExt cx="6376416" cy="1520400"/>
          </a:xfrm>
        </p:grpSpPr>
        <p:cxnSp>
          <p:nvCxnSpPr>
            <p:cNvPr id="194" name="Google Shape;194;p7"/>
            <p:cNvCxnSpPr>
              <a:stCxn id="195" idx="6"/>
              <a:endCxn id="196" idx="2"/>
            </p:cNvCxnSpPr>
            <p:nvPr/>
          </p:nvCxnSpPr>
          <p:spPr>
            <a:xfrm>
              <a:off x="2491973" y="3979848"/>
              <a:ext cx="3985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195" name="Google Shape;195;p7"/>
            <p:cNvSpPr/>
            <p:nvPr/>
          </p:nvSpPr>
          <p:spPr>
            <a:xfrm>
              <a:off x="1621073" y="3553398"/>
              <a:ext cx="870900" cy="852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4035058" y="3431330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647708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198" name="Google Shape;198;p7"/>
          <p:cNvSpPr/>
          <p:nvPr/>
        </p:nvSpPr>
        <p:spPr>
          <a:xfrm>
            <a:off x="219130" y="3675532"/>
            <a:ext cx="608700" cy="60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cxnSp>
        <p:nvCxnSpPr>
          <p:cNvPr id="199" name="Google Shape;199;p7"/>
          <p:cNvCxnSpPr>
            <a:endCxn id="195" idx="2"/>
          </p:cNvCxnSpPr>
          <p:nvPr/>
        </p:nvCxnSpPr>
        <p:spPr>
          <a:xfrm>
            <a:off x="696148" y="3979848"/>
            <a:ext cx="118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00" name="Google Shape;200;p7"/>
          <p:cNvSpPr txBox="1">
            <a:spLocks noGrp="1"/>
          </p:cNvSpPr>
          <p:nvPr>
            <p:ph type="body" idx="1"/>
          </p:nvPr>
        </p:nvSpPr>
        <p:spPr>
          <a:xfrm>
            <a:off x="4331225" y="2398250"/>
            <a:ext cx="23007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US" sz="1200" dirty="0" smtClean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Google Shape;201;p7"/>
          <p:cNvSpPr txBox="1">
            <a:spLocks noGrp="1"/>
          </p:cNvSpPr>
          <p:nvPr>
            <p:ph type="title"/>
          </p:nvPr>
        </p:nvSpPr>
        <p:spPr>
          <a:xfrm>
            <a:off x="6806906" y="1839450"/>
            <a:ext cx="886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 sz="170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4</a:t>
            </a:r>
            <a:endParaRPr sz="170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" name="Google Shape;202;p7"/>
          <p:cNvSpPr txBox="1">
            <a:spLocks noGrp="1"/>
          </p:cNvSpPr>
          <p:nvPr>
            <p:ph type="body" idx="1"/>
          </p:nvPr>
        </p:nvSpPr>
        <p:spPr>
          <a:xfrm>
            <a:off x="6736875" y="2155350"/>
            <a:ext cx="24072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dirty="0" smtClean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r>
              <a:rPr lang="en-US" sz="1200" dirty="0" smtClean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</a:t>
            </a:r>
            <a:r>
              <a:rPr lang="en-US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200" dirty="0" smtClean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ervation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sz="1200" b="1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3" name="Google Shape;203;p7"/>
          <p:cNvCxnSpPr/>
          <p:nvPr/>
        </p:nvCxnSpPr>
        <p:spPr>
          <a:xfrm>
            <a:off x="6730863" y="1963650"/>
            <a:ext cx="6000" cy="10203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>
            <a:spLocks noGrp="1"/>
          </p:cNvSpPr>
          <p:nvPr>
            <p:ph type="title"/>
          </p:nvPr>
        </p:nvSpPr>
        <p:spPr>
          <a:xfrm>
            <a:off x="460950" y="481513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extraction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Google Shape;159;p4"/>
          <p:cNvSpPr txBox="1">
            <a:spLocks noGrp="1"/>
          </p:cNvSpPr>
          <p:nvPr>
            <p:ph type="body" idx="1"/>
          </p:nvPr>
        </p:nvSpPr>
        <p:spPr>
          <a:xfrm>
            <a:off x="0" y="2224775"/>
            <a:ext cx="3584864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datasets from 3 companies: Ford, Gazprom and UBS during the period 2016-01-01 – 2020-01-01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 columns per each dataset (Date, Open, High, Low, Close, </a:t>
            </a:r>
            <a:r>
              <a:rPr lang="en-US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Adj.Close</a:t>
            </a: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Volume)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1006 instances</a:t>
            </a:r>
          </a:p>
        </p:txBody>
      </p:sp>
      <p:cxnSp>
        <p:nvCxnSpPr>
          <p:cNvPr id="161" name="Google Shape;161;p4"/>
          <p:cNvCxnSpPr/>
          <p:nvPr/>
        </p:nvCxnSpPr>
        <p:spPr>
          <a:xfrm>
            <a:off x="208900" y="2164500"/>
            <a:ext cx="3852000" cy="3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" name="Google Shape;162;p4"/>
          <p:cNvSpPr txBox="1"/>
          <p:nvPr/>
        </p:nvSpPr>
        <p:spPr>
          <a:xfrm>
            <a:off x="651700" y="1805725"/>
            <a:ext cx="29664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	Data</a:t>
            </a:r>
            <a:r>
              <a:rPr lang="ru" sz="1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337" y="2357786"/>
            <a:ext cx="5229225" cy="2095500"/>
          </a:xfrm>
          <a:prstGeom prst="rect">
            <a:avLst/>
          </a:prstGeom>
        </p:spPr>
      </p:pic>
      <p:cxnSp>
        <p:nvCxnSpPr>
          <p:cNvPr id="14" name="Google Shape;161;p4"/>
          <p:cNvCxnSpPr/>
          <p:nvPr/>
        </p:nvCxnSpPr>
        <p:spPr>
          <a:xfrm>
            <a:off x="4133637" y="2160900"/>
            <a:ext cx="3852000" cy="3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2;p4"/>
          <p:cNvSpPr txBox="1"/>
          <p:nvPr/>
        </p:nvSpPr>
        <p:spPr>
          <a:xfrm>
            <a:off x="4576437" y="1816564"/>
            <a:ext cx="29664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	Table</a:t>
            </a:r>
            <a:r>
              <a:rPr lang="ru" sz="1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7379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>
            <a:spLocks noGrp="1"/>
          </p:cNvSpPr>
          <p:nvPr>
            <p:ph type="title"/>
          </p:nvPr>
        </p:nvSpPr>
        <p:spPr>
          <a:xfrm>
            <a:off x="460950" y="481513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distribution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62;p4"/>
          <p:cNvSpPr txBox="1"/>
          <p:nvPr/>
        </p:nvSpPr>
        <p:spPr>
          <a:xfrm>
            <a:off x="4576437" y="1816564"/>
            <a:ext cx="29664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Table</a:t>
            </a:r>
            <a:r>
              <a:rPr lang="ru" sz="1400" b="0" i="0" u="none" strike="noStrike" cap="none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35" y="1704109"/>
            <a:ext cx="6196419" cy="343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9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 </a:t>
            </a:r>
            <a:r>
              <a:rPr lang="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properties: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2" y="1019175"/>
            <a:ext cx="4591050" cy="412432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711398"/>
            <a:ext cx="30364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Map: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stock_FORD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[-1])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01015" y="865286"/>
            <a:ext cx="432283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stock_FORD$return_FORD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stock_FORD$Close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stock_FORD$Close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stock_FORD$Close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[1]) - 1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6033" y="1741916"/>
            <a:ext cx="4497968" cy="87781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179" y="3081337"/>
            <a:ext cx="4257675" cy="1009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f3679786c_1_35"/>
          <p:cNvSpPr txBox="1">
            <a:spLocks noGrp="1"/>
          </p:cNvSpPr>
          <p:nvPr>
            <p:ph type="title"/>
          </p:nvPr>
        </p:nvSpPr>
        <p:spPr>
          <a:xfrm>
            <a:off x="460950" y="257238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“Return” feature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576650"/>
            <a:ext cx="4322618" cy="25053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5127" y="2597882"/>
            <a:ext cx="4301837" cy="248406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373366" y="2043789"/>
            <a:ext cx="25635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Roboto"/>
                <a:ea typeface="Roboto"/>
                <a:cs typeface="Roboto"/>
                <a:sym typeface="Roboto"/>
              </a:rPr>
              <a:t>Cumulative function of return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190</Words>
  <Application>Microsoft Office PowerPoint</Application>
  <PresentationFormat>Экран (16:9)</PresentationFormat>
  <Paragraphs>61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Roboto</vt:lpstr>
      <vt:lpstr>Arial</vt:lpstr>
      <vt:lpstr>Times New Roman</vt:lpstr>
      <vt:lpstr>Material</vt:lpstr>
      <vt:lpstr>Material</vt:lpstr>
      <vt:lpstr>Predicting Ford stock VaR</vt:lpstr>
      <vt:lpstr>Agenda</vt:lpstr>
      <vt:lpstr>State of the Art</vt:lpstr>
      <vt:lpstr>Objectives : implement algorithm predicts return value</vt:lpstr>
      <vt:lpstr>Phases</vt:lpstr>
      <vt:lpstr>Data extraction</vt:lpstr>
      <vt:lpstr>Feature distribution</vt:lpstr>
      <vt:lpstr> Data properties:</vt:lpstr>
      <vt:lpstr>“Return” feature</vt:lpstr>
      <vt:lpstr>VaR</vt:lpstr>
      <vt:lpstr>Modelling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Ford stock return</dc:title>
  <dc:creator>Артем Чижов</dc:creator>
  <cp:lastModifiedBy>Пользователь Windows</cp:lastModifiedBy>
  <cp:revision>20</cp:revision>
  <dcterms:modified xsi:type="dcterms:W3CDTF">2020-03-12T21:26:34Z</dcterms:modified>
</cp:coreProperties>
</file>